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63" r:id="rId3"/>
    <p:sldId id="257" r:id="rId4"/>
    <p:sldId id="258" r:id="rId5"/>
    <p:sldId id="260" r:id="rId6"/>
    <p:sldId id="267" r:id="rId7"/>
    <p:sldId id="261" r:id="rId8"/>
    <p:sldId id="262" r:id="rId9"/>
    <p:sldId id="264" r:id="rId10"/>
    <p:sldId id="266"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ry, Laura" initials="PL" lastIdx="1" clrIdx="0">
    <p:extLst>
      <p:ext uri="{19B8F6BF-5375-455C-9EA6-DF929625EA0E}">
        <p15:presenceInfo xmlns:p15="http://schemas.microsoft.com/office/powerpoint/2012/main" userId="S-1-5-21-1993962763-725345543-839522115-397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4" autoAdjust="0"/>
    <p:restoredTop sz="94660"/>
  </p:normalViewPr>
  <p:slideViewPr>
    <p:cSldViewPr snapToGrid="0">
      <p:cViewPr varScale="1">
        <p:scale>
          <a:sx n="103" d="100"/>
          <a:sy n="103" d="100"/>
        </p:scale>
        <p:origin x="138" y="3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6/21/2019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6/21/2019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6/21/2019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6/21/2019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6/21/2019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6/21/2019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6/21/2019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6/21/2019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6/21/2019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6/21/2019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6/21/2019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6/21/2019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9.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8.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2133" y="1353312"/>
            <a:ext cx="9966960" cy="3035808"/>
          </a:xfrm>
        </p:spPr>
        <p:txBody>
          <a:bodyPr/>
          <a:lstStyle/>
          <a:p>
            <a:r>
              <a:rPr lang="en-US" dirty="0" smtClean="0"/>
              <a:t>NUTRITION SERVICE HIGHLIGHTS </a:t>
            </a:r>
            <a:r>
              <a:rPr lang="en-US" dirty="0" err="1" smtClean="0"/>
              <a:t>sy</a:t>
            </a:r>
            <a:r>
              <a:rPr lang="en-US" dirty="0" smtClean="0"/>
              <a:t> 18-19</a:t>
            </a:r>
            <a:endParaRPr lang="en-US" dirty="0"/>
          </a:p>
        </p:txBody>
      </p:sp>
      <p:sp>
        <p:nvSpPr>
          <p:cNvPr id="3" name="Subtitle 2"/>
          <p:cNvSpPr>
            <a:spLocks noGrp="1"/>
          </p:cNvSpPr>
          <p:nvPr>
            <p:ph type="subTitle" idx="1"/>
          </p:nvPr>
        </p:nvSpPr>
        <p:spPr/>
        <p:txBody>
          <a:bodyPr/>
          <a:lstStyle/>
          <a:p>
            <a:r>
              <a:rPr lang="en-US" dirty="0" smtClean="0"/>
              <a:t>A QUICK RECAP OF SOME FUN AND PROUD ACCOMPLISHMETNS IN OUR KITCHENS THIS PAST SCHOOL YEAR.</a:t>
            </a:r>
            <a:endParaRPr lang="en-US" dirty="0"/>
          </a:p>
        </p:txBody>
      </p:sp>
    </p:spTree>
    <p:extLst>
      <p:ext uri="{BB962C8B-B14F-4D97-AF65-F5344CB8AC3E}">
        <p14:creationId xmlns:p14="http://schemas.microsoft.com/office/powerpoint/2010/main" val="3566279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976" y="0"/>
            <a:ext cx="12275976" cy="1436914"/>
          </a:xfrm>
        </p:spPr>
        <p:txBody>
          <a:bodyPr/>
          <a:lstStyle/>
          <a:p>
            <a:pPr algn="ctr"/>
            <a:r>
              <a:rPr lang="en-US" sz="7200" dirty="0" smtClean="0"/>
              <a:t>Plans for next year…</a:t>
            </a:r>
            <a:endParaRPr lang="en-US" sz="7200" dirty="0"/>
          </a:p>
        </p:txBody>
      </p:sp>
      <p:sp>
        <p:nvSpPr>
          <p:cNvPr id="3" name="Subtitle 2"/>
          <p:cNvSpPr>
            <a:spLocks noGrp="1"/>
          </p:cNvSpPr>
          <p:nvPr>
            <p:ph type="subTitle" idx="1"/>
          </p:nvPr>
        </p:nvSpPr>
        <p:spPr>
          <a:xfrm>
            <a:off x="877077" y="1436914"/>
            <a:ext cx="12083143" cy="4055085"/>
          </a:xfrm>
        </p:spPr>
        <p:txBody>
          <a:bodyPr/>
          <a:lstStyle/>
          <a:p>
            <a:pPr marL="342900" indent="-342900">
              <a:buFontTx/>
              <a:buChar char="-"/>
            </a:pPr>
            <a:r>
              <a:rPr lang="en-US" dirty="0"/>
              <a:t>Continue A-Z bar at all elementary schools</a:t>
            </a:r>
          </a:p>
          <a:p>
            <a:pPr marL="342900" indent="-342900">
              <a:buFontTx/>
              <a:buChar char="-"/>
            </a:pPr>
            <a:r>
              <a:rPr lang="en-US" dirty="0"/>
              <a:t>Complete Captured </a:t>
            </a:r>
            <a:r>
              <a:rPr lang="en-US" dirty="0" smtClean="0"/>
              <a:t>another school</a:t>
            </a:r>
            <a:endParaRPr lang="en-US" dirty="0"/>
          </a:p>
          <a:p>
            <a:pPr marL="342900" indent="-342900">
              <a:buFontTx/>
              <a:buChar char="-"/>
            </a:pPr>
            <a:r>
              <a:rPr lang="en-US" dirty="0"/>
              <a:t>More Book give-a-ways and Lucky Tray </a:t>
            </a:r>
            <a:r>
              <a:rPr lang="en-US" dirty="0" smtClean="0"/>
              <a:t>Days for the </a:t>
            </a:r>
            <a:r>
              <a:rPr lang="en-US" dirty="0"/>
              <a:t>e</a:t>
            </a:r>
            <a:r>
              <a:rPr lang="en-US" dirty="0" smtClean="0"/>
              <a:t>lementary schools</a:t>
            </a:r>
          </a:p>
          <a:p>
            <a:pPr marL="342900" indent="-342900">
              <a:buFontTx/>
              <a:buChar char="-"/>
            </a:pPr>
            <a:r>
              <a:rPr lang="en-US" dirty="0" smtClean="0"/>
              <a:t>Continue Future Chef Competition, will have all elementary and WMS included</a:t>
            </a:r>
          </a:p>
          <a:p>
            <a:pPr marL="342900" indent="-342900">
              <a:buFontTx/>
              <a:buChar char="-"/>
            </a:pPr>
            <a:r>
              <a:rPr lang="en-US" dirty="0" smtClean="0"/>
              <a:t>Fine Dine event at North Fork, Columbia &amp; Yale</a:t>
            </a:r>
          </a:p>
          <a:p>
            <a:pPr marL="342900" indent="-342900">
              <a:buFontTx/>
              <a:buChar char="-"/>
            </a:pPr>
            <a:r>
              <a:rPr lang="en-US" dirty="0" smtClean="0"/>
              <a:t>Chef in the Classroom at all elementary schools</a:t>
            </a:r>
          </a:p>
          <a:p>
            <a:pPr marL="342900" indent="-342900">
              <a:buFontTx/>
              <a:buChar char="-"/>
            </a:pPr>
            <a:r>
              <a:rPr lang="en-US" dirty="0" smtClean="0"/>
              <a:t>More interactive activities with students</a:t>
            </a:r>
            <a:endParaRPr lang="en-US" dirty="0" smtClean="0"/>
          </a:p>
          <a:p>
            <a:pPr marL="342900" indent="-342900">
              <a:buFontTx/>
              <a:buChar char="-"/>
            </a:pPr>
            <a:r>
              <a:rPr lang="en-US" dirty="0" smtClean="0"/>
              <a:t>Continue feeding kids with smiles on our faces </a:t>
            </a:r>
            <a:r>
              <a:rPr lang="en-US" dirty="0" smtClean="0">
                <a:sym typeface="Wingdings" panose="05000000000000000000" pitchFamily="2" charset="2"/>
              </a:rPr>
              <a:t></a:t>
            </a:r>
            <a:endParaRPr lang="en-US" dirty="0"/>
          </a:p>
          <a:p>
            <a:endParaRPr lang="en-US" dirty="0"/>
          </a:p>
        </p:txBody>
      </p:sp>
    </p:spTree>
    <p:extLst>
      <p:ext uri="{BB962C8B-B14F-4D97-AF65-F5344CB8AC3E}">
        <p14:creationId xmlns:p14="http://schemas.microsoft.com/office/powerpoint/2010/main" val="3299289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Chef in the classroom</a:t>
            </a:r>
            <a:endParaRPr lang="en-US" dirty="0"/>
          </a:p>
        </p:txBody>
      </p:sp>
      <p:sp>
        <p:nvSpPr>
          <p:cNvPr id="4" name="Text Placeholder 3"/>
          <p:cNvSpPr>
            <a:spLocks noGrp="1"/>
          </p:cNvSpPr>
          <p:nvPr>
            <p:ph type="body" sz="half" idx="2"/>
          </p:nvPr>
        </p:nvSpPr>
        <p:spPr>
          <a:xfrm>
            <a:off x="8549640" y="2423159"/>
            <a:ext cx="3200400" cy="3986971"/>
          </a:xfrm>
        </p:spPr>
        <p:txBody>
          <a:bodyPr>
            <a:normAutofit fontScale="92500" lnSpcReduction="10000"/>
          </a:bodyPr>
          <a:lstStyle/>
          <a:p>
            <a:r>
              <a:rPr lang="en-US" dirty="0" smtClean="0"/>
              <a:t>This year we started a new program called Chef in the Classroom. For this experience we took a book that was centered around food, went to a classroom and read the book, then did a food activity.</a:t>
            </a:r>
            <a:br>
              <a:rPr lang="en-US" dirty="0" smtClean="0"/>
            </a:br>
            <a:r>
              <a:rPr lang="en-US" dirty="0" smtClean="0"/>
              <a:t/>
            </a:r>
            <a:br>
              <a:rPr lang="en-US" dirty="0" smtClean="0"/>
            </a:br>
            <a:r>
              <a:rPr lang="en-US" dirty="0" smtClean="0"/>
              <a:t>For this year we chose the book “Dragons Love Tacos” and after the reading we invited the students to come up and create their own salsa for an afternoon snack!</a:t>
            </a:r>
          </a:p>
          <a:p>
            <a:r>
              <a:rPr lang="en-US" dirty="0" smtClean="0"/>
              <a:t>The students really enjoyed this experience and even tried some new food items as well!</a:t>
            </a:r>
            <a:endParaRPr lang="en-US" dirty="0"/>
          </a:p>
          <a:p>
            <a:r>
              <a:rPr lang="en-US" dirty="0" smtClean="0"/>
              <a:t>We completed 13 Chef in the Classrooms at WPS and 1 with the whole school at Yale. We are looking forward to continuing this next year with new books and experiences</a:t>
            </a:r>
            <a:endParaRPr lang="en-US" dirty="0"/>
          </a:p>
        </p:txBody>
      </p:sp>
      <p:pic>
        <p:nvPicPr>
          <p:cNvPr id="5124" name="Picture 4" descr="Dragons Love Tacos by [Rubin, Ad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6778" y="149290"/>
            <a:ext cx="1250139" cy="125014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3856" y="685800"/>
            <a:ext cx="2938212" cy="2203659"/>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4761" y="1025091"/>
            <a:ext cx="2409324" cy="428324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1719" y="3545305"/>
            <a:ext cx="3240505" cy="2430379"/>
          </a:xfrm>
          <a:prstGeom prst="rect">
            <a:avLst/>
          </a:prstGeom>
        </p:spPr>
      </p:pic>
    </p:spTree>
    <p:extLst>
      <p:ext uri="{BB962C8B-B14F-4D97-AF65-F5344CB8AC3E}">
        <p14:creationId xmlns:p14="http://schemas.microsoft.com/office/powerpoint/2010/main" val="22368165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685800"/>
            <a:ext cx="3451614" cy="1737360"/>
          </a:xfrm>
        </p:spPr>
        <p:txBody>
          <a:bodyPr/>
          <a:lstStyle/>
          <a:p>
            <a:pPr algn="ctr"/>
            <a:r>
              <a:rPr lang="en-US" dirty="0" smtClean="0"/>
              <a:t>HOLIDAY FUN!</a:t>
            </a:r>
            <a:endParaRPr lang="en-US" dirty="0"/>
          </a:p>
        </p:txBody>
      </p:sp>
      <p:sp>
        <p:nvSpPr>
          <p:cNvPr id="4" name="Text Placeholder 3"/>
          <p:cNvSpPr>
            <a:spLocks noGrp="1"/>
          </p:cNvSpPr>
          <p:nvPr>
            <p:ph type="body" sz="half" idx="2"/>
          </p:nvPr>
        </p:nvSpPr>
        <p:spPr>
          <a:xfrm>
            <a:off x="8549640" y="2423160"/>
            <a:ext cx="3451614" cy="3291840"/>
          </a:xfrm>
        </p:spPr>
        <p:txBody>
          <a:bodyPr>
            <a:normAutofit/>
          </a:bodyPr>
          <a:lstStyle/>
          <a:p>
            <a:r>
              <a:rPr lang="en-US" dirty="0" smtClean="0"/>
              <a:t>One of my favorite things about this amazing staff is how much they try to make sure lunch is fun and exciting. </a:t>
            </a:r>
            <a:br>
              <a:rPr lang="en-US" dirty="0" smtClean="0"/>
            </a:br>
            <a:r>
              <a:rPr lang="en-US" dirty="0" smtClean="0"/>
              <a:t/>
            </a:r>
            <a:br>
              <a:rPr lang="en-US" dirty="0" smtClean="0"/>
            </a:br>
            <a:r>
              <a:rPr lang="en-US" dirty="0" smtClean="0"/>
              <a:t>One thing we did this year is focus on holidays. We did different small, yet noticeable changes with some of our regular menu items.</a:t>
            </a:r>
            <a:br>
              <a:rPr lang="en-US" dirty="0" smtClean="0"/>
            </a:br>
            <a:r>
              <a:rPr lang="en-US" dirty="0" smtClean="0"/>
              <a:t/>
            </a:r>
            <a:br>
              <a:rPr lang="en-US" dirty="0" smtClean="0"/>
            </a:br>
            <a:r>
              <a:rPr lang="en-US" dirty="0" smtClean="0"/>
              <a:t>The students did notice and shared their appreciation that we were trying to make lunch fun and seasonal!</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26773" b="26773"/>
          <a:stretch>
            <a:fillRect/>
          </a:stretch>
        </p:blipFill>
        <p:spPr>
          <a:xfrm>
            <a:off x="334964" y="444249"/>
            <a:ext cx="1673445" cy="1382086"/>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64" y="2310063"/>
            <a:ext cx="1565609" cy="2783305"/>
          </a:xfrm>
          <a:prstGeom prst="rect">
            <a:avLst/>
          </a:prstGeom>
        </p:spPr>
      </p:pic>
      <p:sp>
        <p:nvSpPr>
          <p:cNvPr id="13" name="TextBox 12"/>
          <p:cNvSpPr txBox="1"/>
          <p:nvPr/>
        </p:nvSpPr>
        <p:spPr>
          <a:xfrm>
            <a:off x="334964" y="5258155"/>
            <a:ext cx="1509878" cy="1077218"/>
          </a:xfrm>
          <a:prstGeom prst="rect">
            <a:avLst/>
          </a:prstGeom>
          <a:noFill/>
        </p:spPr>
        <p:txBody>
          <a:bodyPr wrap="square" rtlCol="0">
            <a:spAutoFit/>
          </a:bodyPr>
          <a:lstStyle/>
          <a:p>
            <a:pPr algn="ctr"/>
            <a:r>
              <a:rPr lang="en-US" sz="3200" b="1" dirty="0" smtClean="0">
                <a:latin typeface="Chiller" panose="04020404031007020602" pitchFamily="82" charset="0"/>
              </a:rPr>
              <a:t>Halloween</a:t>
            </a:r>
            <a:br>
              <a:rPr lang="en-US" sz="3200" b="1" dirty="0" smtClean="0">
                <a:latin typeface="Chiller" panose="04020404031007020602" pitchFamily="82" charset="0"/>
              </a:rPr>
            </a:br>
            <a:r>
              <a:rPr lang="en-US" sz="3200" b="1" dirty="0" smtClean="0">
                <a:latin typeface="Chiller" panose="04020404031007020602" pitchFamily="82" charset="0"/>
              </a:rPr>
              <a:t>Parfaits!</a:t>
            </a:r>
            <a:endParaRPr lang="en-US" sz="3200" b="1" dirty="0">
              <a:latin typeface="Chiller" panose="04020404031007020602" pitchFamily="82"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6784" y="272717"/>
            <a:ext cx="1534027" cy="2727158"/>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9174" y="4069080"/>
            <a:ext cx="1488937" cy="2646998"/>
          </a:xfrm>
          <a:prstGeom prst="rect">
            <a:avLst/>
          </a:prstGeom>
        </p:spPr>
      </p:pic>
      <p:sp>
        <p:nvSpPr>
          <p:cNvPr id="20" name="TextBox 19"/>
          <p:cNvSpPr txBox="1"/>
          <p:nvPr/>
        </p:nvSpPr>
        <p:spPr>
          <a:xfrm>
            <a:off x="2628212" y="3242192"/>
            <a:ext cx="2021306" cy="646331"/>
          </a:xfrm>
          <a:prstGeom prst="rect">
            <a:avLst/>
          </a:prstGeom>
          <a:noFill/>
        </p:spPr>
        <p:txBody>
          <a:bodyPr wrap="square" rtlCol="0">
            <a:spAutoFit/>
          </a:bodyPr>
          <a:lstStyle/>
          <a:p>
            <a:pPr algn="ctr"/>
            <a:r>
              <a:rPr lang="en-US" dirty="0" smtClean="0">
                <a:latin typeface="Lucida Handwriting" panose="03010101010101010101" pitchFamily="66" charset="0"/>
              </a:rPr>
              <a:t>Thanksgiving</a:t>
            </a:r>
          </a:p>
          <a:p>
            <a:pPr algn="ctr"/>
            <a:r>
              <a:rPr lang="en-US" dirty="0" smtClean="0">
                <a:latin typeface="Lucida Handwriting" panose="03010101010101010101" pitchFamily="66" charset="0"/>
              </a:rPr>
              <a:t> desserts!</a:t>
            </a:r>
            <a:endParaRPr lang="en-US" dirty="0">
              <a:latin typeface="Lucida Handwriting" panose="03010101010101010101" pitchFamily="66" charset="0"/>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5917" y="508417"/>
            <a:ext cx="1698440" cy="2264587"/>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1727" y="3565358"/>
            <a:ext cx="1612232" cy="2149642"/>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5137" y="4640179"/>
            <a:ext cx="1612232" cy="2149642"/>
          </a:xfrm>
          <a:prstGeom prst="rect">
            <a:avLst/>
          </a:prstGeom>
        </p:spPr>
      </p:pic>
      <p:sp>
        <p:nvSpPr>
          <p:cNvPr id="24" name="TextBox 23"/>
          <p:cNvSpPr txBox="1"/>
          <p:nvPr/>
        </p:nvSpPr>
        <p:spPr>
          <a:xfrm>
            <a:off x="5245768" y="2773004"/>
            <a:ext cx="2839453" cy="400110"/>
          </a:xfrm>
          <a:prstGeom prst="rect">
            <a:avLst/>
          </a:prstGeom>
          <a:noFill/>
        </p:spPr>
        <p:txBody>
          <a:bodyPr wrap="square" rtlCol="0">
            <a:spAutoFit/>
          </a:bodyPr>
          <a:lstStyle/>
          <a:p>
            <a:pPr algn="ctr"/>
            <a:r>
              <a:rPr lang="en-US" sz="2000" b="1" dirty="0" smtClean="0">
                <a:latin typeface="Algerian" panose="04020705040A02060702" pitchFamily="82" charset="0"/>
              </a:rPr>
              <a:t>St Patrick's Day! </a:t>
            </a:r>
            <a:endParaRPr lang="en-US" sz="2000" b="1" dirty="0">
              <a:latin typeface="Algerian" panose="04020705040A02060702" pitchFamily="82" charset="0"/>
            </a:endParaRPr>
          </a:p>
        </p:txBody>
      </p:sp>
      <p:sp>
        <p:nvSpPr>
          <p:cNvPr id="25" name="TextBox 24"/>
          <p:cNvSpPr txBox="1"/>
          <p:nvPr/>
        </p:nvSpPr>
        <p:spPr>
          <a:xfrm>
            <a:off x="4942316" y="5919875"/>
            <a:ext cx="1612232" cy="830997"/>
          </a:xfrm>
          <a:prstGeom prst="rect">
            <a:avLst/>
          </a:prstGeom>
          <a:noFill/>
        </p:spPr>
        <p:txBody>
          <a:bodyPr wrap="square" rtlCol="0">
            <a:spAutoFit/>
          </a:bodyPr>
          <a:lstStyle/>
          <a:p>
            <a:pPr algn="ctr"/>
            <a:r>
              <a:rPr lang="en-US" sz="2400" dirty="0" smtClean="0">
                <a:latin typeface="Forte" panose="03060902040502070203" pitchFamily="66" charset="0"/>
              </a:rPr>
              <a:t>Memorial Day!</a:t>
            </a:r>
            <a:endParaRPr lang="en-US" sz="2400" dirty="0">
              <a:latin typeface="Forte" panose="03060902040502070203" pitchFamily="66" charset="0"/>
            </a:endParaRPr>
          </a:p>
        </p:txBody>
      </p:sp>
    </p:spTree>
    <p:extLst>
      <p:ext uri="{BB962C8B-B14F-4D97-AF65-F5344CB8AC3E}">
        <p14:creationId xmlns:p14="http://schemas.microsoft.com/office/powerpoint/2010/main" val="2868357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60514" y="743465"/>
            <a:ext cx="3105281" cy="868680"/>
          </a:xfrm>
        </p:spPr>
      </p:pic>
      <p:sp>
        <p:nvSpPr>
          <p:cNvPr id="4" name="Text Placeholder 3"/>
          <p:cNvSpPr>
            <a:spLocks noGrp="1"/>
          </p:cNvSpPr>
          <p:nvPr>
            <p:ph type="body" sz="half" idx="2"/>
          </p:nvPr>
        </p:nvSpPr>
        <p:spPr>
          <a:xfrm>
            <a:off x="8549640" y="2423160"/>
            <a:ext cx="3527030" cy="3291840"/>
          </a:xfrm>
        </p:spPr>
        <p:txBody>
          <a:bodyPr/>
          <a:lstStyle/>
          <a:p>
            <a:r>
              <a:rPr lang="en-US" dirty="0" smtClean="0"/>
              <a:t>This year we did out Capture Event at Woodland Middle School again. We had a lot of staffing changes throughout the year and we wanted to make sure that the things we improved were not falling through the cracks.</a:t>
            </a:r>
          </a:p>
          <a:p>
            <a:endParaRPr lang="en-US" dirty="0"/>
          </a:p>
          <a:p>
            <a:r>
              <a:rPr lang="en-US" dirty="0" smtClean="0"/>
              <a:t>The students were great in not only giving their opinion but solutions as well.</a:t>
            </a:r>
          </a:p>
          <a:p>
            <a:endParaRPr lang="en-US" dirty="0"/>
          </a:p>
          <a:p>
            <a:r>
              <a:rPr lang="en-US" dirty="0" smtClean="0"/>
              <a:t>Some examples are on the left.</a:t>
            </a:r>
            <a:endParaRPr lang="en-US" dirty="0"/>
          </a:p>
        </p:txBody>
      </p:sp>
      <p:sp>
        <p:nvSpPr>
          <p:cNvPr id="12" name="Title 11"/>
          <p:cNvSpPr>
            <a:spLocks noGrp="1"/>
          </p:cNvSpPr>
          <p:nvPr>
            <p:ph type="title"/>
          </p:nvPr>
        </p:nvSpPr>
        <p:spPr/>
        <p:txBody>
          <a:bodyPr/>
          <a:lstStyle/>
          <a:p>
            <a:pPr algn="ctr"/>
            <a:r>
              <a:rPr lang="en-US" dirty="0" smtClean="0"/>
              <a:t>Captured </a:t>
            </a:r>
            <a:r>
              <a:rPr lang="en-US" dirty="0" err="1" smtClean="0"/>
              <a:t>wms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842" y="225443"/>
            <a:ext cx="1899439" cy="253258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17" y="238898"/>
            <a:ext cx="2166551" cy="1624913"/>
          </a:xfrm>
          <a:prstGeom prst="rect">
            <a:avLst/>
          </a:prstGeom>
        </p:spPr>
      </p:pic>
      <p:sp>
        <p:nvSpPr>
          <p:cNvPr id="8" name="TextBox 7"/>
          <p:cNvSpPr txBox="1"/>
          <p:nvPr/>
        </p:nvSpPr>
        <p:spPr>
          <a:xfrm>
            <a:off x="2545492" y="238898"/>
            <a:ext cx="2636108" cy="954107"/>
          </a:xfrm>
          <a:prstGeom prst="rect">
            <a:avLst/>
          </a:prstGeom>
          <a:noFill/>
        </p:spPr>
        <p:txBody>
          <a:bodyPr wrap="square" rtlCol="0">
            <a:spAutoFit/>
          </a:bodyPr>
          <a:lstStyle/>
          <a:p>
            <a:r>
              <a:rPr lang="en-US" sz="1400" dirty="0" smtClean="0"/>
              <a:t>Before: The share table was plain, boring and overlooked. The students thought we needed to do a make over.</a:t>
            </a:r>
            <a:endParaRPr lang="en-US" sz="1400" dirty="0"/>
          </a:p>
        </p:txBody>
      </p:sp>
      <p:sp>
        <p:nvSpPr>
          <p:cNvPr id="11" name="TextBox 10"/>
          <p:cNvSpPr txBox="1"/>
          <p:nvPr/>
        </p:nvSpPr>
        <p:spPr>
          <a:xfrm>
            <a:off x="3100928" y="1887037"/>
            <a:ext cx="2767914" cy="738664"/>
          </a:xfrm>
          <a:prstGeom prst="rect">
            <a:avLst/>
          </a:prstGeom>
          <a:noFill/>
        </p:spPr>
        <p:txBody>
          <a:bodyPr wrap="square" rtlCol="0">
            <a:spAutoFit/>
          </a:bodyPr>
          <a:lstStyle/>
          <a:p>
            <a:r>
              <a:rPr lang="en-US" sz="1400" dirty="0" smtClean="0"/>
              <a:t>After: We got a new basket and made a new sign to help make the share table stand out.</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264" y="3737810"/>
            <a:ext cx="2791327" cy="2093495"/>
          </a:xfrm>
          <a:prstGeom prst="rect">
            <a:avLst/>
          </a:prstGeom>
        </p:spPr>
      </p:pic>
      <p:sp>
        <p:nvSpPr>
          <p:cNvPr id="16" name="TextBox 15"/>
          <p:cNvSpPr txBox="1"/>
          <p:nvPr/>
        </p:nvSpPr>
        <p:spPr>
          <a:xfrm>
            <a:off x="3435178" y="3737810"/>
            <a:ext cx="2726725" cy="1169551"/>
          </a:xfrm>
          <a:prstGeom prst="rect">
            <a:avLst/>
          </a:prstGeom>
          <a:noFill/>
        </p:spPr>
        <p:txBody>
          <a:bodyPr wrap="square" rtlCol="0">
            <a:spAutoFit/>
          </a:bodyPr>
          <a:lstStyle/>
          <a:p>
            <a:r>
              <a:rPr lang="en-US" sz="1400" dirty="0" smtClean="0"/>
              <a:t>Problem: The water fountain always had kids putting messes and food, deterring students from using it for drinking.</a:t>
            </a:r>
            <a:endParaRPr lang="en-US" sz="1400" dirty="0"/>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1903" y="4322585"/>
            <a:ext cx="1671251" cy="2228335"/>
          </a:xfrm>
          <a:prstGeom prst="rect">
            <a:avLst/>
          </a:prstGeom>
        </p:spPr>
      </p:pic>
      <p:sp>
        <p:nvSpPr>
          <p:cNvPr id="18" name="TextBox 17"/>
          <p:cNvSpPr txBox="1"/>
          <p:nvPr/>
        </p:nvSpPr>
        <p:spPr>
          <a:xfrm>
            <a:off x="3707645" y="5381369"/>
            <a:ext cx="2520779" cy="1169551"/>
          </a:xfrm>
          <a:prstGeom prst="rect">
            <a:avLst/>
          </a:prstGeom>
          <a:noFill/>
        </p:spPr>
        <p:txBody>
          <a:bodyPr wrap="square" rtlCol="0">
            <a:spAutoFit/>
          </a:bodyPr>
          <a:lstStyle/>
          <a:p>
            <a:r>
              <a:rPr lang="en-US" sz="1400" dirty="0" smtClean="0"/>
              <a:t>Solution: Placed a garbage can near the water fountain so if people needed to get rid of things they had a easy chance to do it.</a:t>
            </a:r>
            <a:endParaRPr lang="en-US" sz="1400" dirty="0"/>
          </a:p>
        </p:txBody>
      </p:sp>
    </p:spTree>
    <p:extLst>
      <p:ext uri="{BB962C8B-B14F-4D97-AF65-F5344CB8AC3E}">
        <p14:creationId xmlns:p14="http://schemas.microsoft.com/office/powerpoint/2010/main" val="2893051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1975" y="265670"/>
            <a:ext cx="3200400" cy="1737360"/>
          </a:xfrm>
        </p:spPr>
        <p:txBody>
          <a:bodyPr/>
          <a:lstStyle/>
          <a:p>
            <a:pPr algn="ctr"/>
            <a:r>
              <a:rPr lang="en-US" dirty="0" smtClean="0"/>
              <a:t>FREE BREAKFAST WEEK!</a:t>
            </a:r>
            <a:endParaRPr lang="en-US" dirty="0"/>
          </a:p>
        </p:txBody>
      </p:sp>
      <p:sp>
        <p:nvSpPr>
          <p:cNvPr id="4" name="Text Placeholder 3"/>
          <p:cNvSpPr>
            <a:spLocks noGrp="1"/>
          </p:cNvSpPr>
          <p:nvPr>
            <p:ph type="body" sz="half" idx="2"/>
          </p:nvPr>
        </p:nvSpPr>
        <p:spPr>
          <a:xfrm>
            <a:off x="8557877" y="2124636"/>
            <a:ext cx="3134498" cy="3880747"/>
          </a:xfrm>
        </p:spPr>
        <p:txBody>
          <a:bodyPr/>
          <a:lstStyle/>
          <a:p>
            <a:r>
              <a:rPr lang="en-US" dirty="0" smtClean="0"/>
              <a:t>National School Breakfast Week was March 4</a:t>
            </a:r>
            <a:r>
              <a:rPr lang="en-US" baseline="30000" dirty="0" smtClean="0"/>
              <a:t>th</a:t>
            </a:r>
            <a:r>
              <a:rPr lang="en-US" dirty="0" smtClean="0"/>
              <a:t> – 8</a:t>
            </a:r>
            <a:r>
              <a:rPr lang="en-US" baseline="30000" dirty="0" smtClean="0"/>
              <a:t>th</a:t>
            </a:r>
            <a:r>
              <a:rPr lang="en-US" dirty="0" smtClean="0"/>
              <a:t> 2019. We celebrated by making lunch free to all students regardless if they were free, reduced or paid.</a:t>
            </a:r>
            <a:br>
              <a:rPr lang="en-US" dirty="0" smtClean="0"/>
            </a:br>
            <a:r>
              <a:rPr lang="en-US" dirty="0" smtClean="0"/>
              <a:t/>
            </a:r>
            <a:br>
              <a:rPr lang="en-US" dirty="0" smtClean="0"/>
            </a:br>
            <a:r>
              <a:rPr lang="en-US" dirty="0" smtClean="0"/>
              <a:t>It gave students a chance to try breakfast without worrying about the cost.</a:t>
            </a:r>
          </a:p>
          <a:p>
            <a:r>
              <a:rPr lang="en-US" dirty="0" smtClean="0"/>
              <a:t>Schools saw an increase but the biggest increases were WPS and WHS feeding about 100 additional students a week! </a:t>
            </a:r>
          </a:p>
          <a:p>
            <a:r>
              <a:rPr lang="en-US" dirty="0" smtClean="0"/>
              <a:t>We saw an increase in breakfast counts for the rest of the year after doing this promotion.</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268" t="7841" r="11111" b="40131"/>
          <a:stretch/>
        </p:blipFill>
        <p:spPr>
          <a:xfrm>
            <a:off x="838200" y="974798"/>
            <a:ext cx="6711950" cy="4441679"/>
          </a:xfrm>
          <a:prstGeom prst="rect">
            <a:avLst/>
          </a:prstGeom>
        </p:spPr>
      </p:pic>
    </p:spTree>
    <p:extLst>
      <p:ext uri="{BB962C8B-B14F-4D97-AF65-F5344CB8AC3E}">
        <p14:creationId xmlns:p14="http://schemas.microsoft.com/office/powerpoint/2010/main" val="5992368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saucy at woodland high school</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7725" y="685801"/>
            <a:ext cx="4326021" cy="3244516"/>
          </a:xfrm>
        </p:spPr>
      </p:pic>
      <p:sp>
        <p:nvSpPr>
          <p:cNvPr id="4" name="Text Placeholder 3"/>
          <p:cNvSpPr>
            <a:spLocks noGrp="1"/>
          </p:cNvSpPr>
          <p:nvPr>
            <p:ph type="body" sz="half" idx="2"/>
          </p:nvPr>
        </p:nvSpPr>
        <p:spPr/>
        <p:txBody>
          <a:bodyPr/>
          <a:lstStyle/>
          <a:p>
            <a:r>
              <a:rPr lang="en-US" dirty="0" smtClean="0"/>
              <a:t>Through one of our local vendors we were able to bring in a local hot sauce made and produced out of Battle Ground. </a:t>
            </a:r>
            <a:br>
              <a:rPr lang="en-US" dirty="0" smtClean="0"/>
            </a:br>
            <a:r>
              <a:rPr lang="en-US" dirty="0" smtClean="0"/>
              <a:t/>
            </a:r>
            <a:br>
              <a:rPr lang="en-US" dirty="0" smtClean="0"/>
            </a:br>
            <a:r>
              <a:rPr lang="en-US" dirty="0" smtClean="0"/>
              <a:t>I invited the company to come out and do a taste test on </a:t>
            </a:r>
            <a:r>
              <a:rPr lang="en-US" dirty="0" err="1" smtClean="0"/>
              <a:t>lauch</a:t>
            </a:r>
            <a:r>
              <a:rPr lang="en-US" dirty="0" smtClean="0"/>
              <a:t> day to get the students (and staff!) excited about this opportunity. </a:t>
            </a:r>
          </a:p>
          <a:p>
            <a:r>
              <a:rPr lang="en-US" dirty="0" smtClean="0"/>
              <a:t>The favorite by far was the Ghost Pepper hot sauce. This wasn’t available yet, but we will be getting it next year as it was the most popular request we had!</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0209" y="3080084"/>
            <a:ext cx="4224421" cy="3168316"/>
          </a:xfrm>
          <a:prstGeom prst="rect">
            <a:avLst/>
          </a:prstGeom>
        </p:spPr>
      </p:pic>
      <p:pic>
        <p:nvPicPr>
          <p:cNvPr id="7" name="Picture 6"/>
          <p:cNvPicPr>
            <a:picLocks noChangeAspect="1"/>
          </p:cNvPicPr>
          <p:nvPr/>
        </p:nvPicPr>
        <p:blipFill rotWithShape="1">
          <a:blip r:embed="rId4"/>
          <a:srcRect l="11946" t="13741" r="11562" b="9766"/>
          <a:stretch/>
        </p:blipFill>
        <p:spPr>
          <a:xfrm>
            <a:off x="9471282" y="59313"/>
            <a:ext cx="996779" cy="996778"/>
          </a:xfrm>
          <a:prstGeom prst="rect">
            <a:avLst/>
          </a:prstGeom>
        </p:spPr>
      </p:pic>
      <p:pic>
        <p:nvPicPr>
          <p:cNvPr id="8" name="Picture 7"/>
          <p:cNvPicPr>
            <a:picLocks noChangeAspect="1"/>
          </p:cNvPicPr>
          <p:nvPr/>
        </p:nvPicPr>
        <p:blipFill>
          <a:blip r:embed="rId5"/>
          <a:stretch>
            <a:fillRect/>
          </a:stretch>
        </p:blipFill>
        <p:spPr>
          <a:xfrm>
            <a:off x="5566630" y="670101"/>
            <a:ext cx="971578" cy="2236573"/>
          </a:xfrm>
          <a:prstGeom prst="rect">
            <a:avLst/>
          </a:prstGeom>
        </p:spPr>
      </p:pic>
      <p:pic>
        <p:nvPicPr>
          <p:cNvPr id="10" name="Picture 9"/>
          <p:cNvPicPr>
            <a:picLocks noChangeAspect="1"/>
          </p:cNvPicPr>
          <p:nvPr/>
        </p:nvPicPr>
        <p:blipFill rotWithShape="1">
          <a:blip r:embed="rId6"/>
          <a:srcRect l="25207" t="235" r="28955"/>
          <a:stretch/>
        </p:blipFill>
        <p:spPr>
          <a:xfrm>
            <a:off x="1746422" y="4011827"/>
            <a:ext cx="1029704" cy="2241144"/>
          </a:xfrm>
          <a:prstGeom prst="rect">
            <a:avLst/>
          </a:prstGeom>
        </p:spPr>
      </p:pic>
      <p:pic>
        <p:nvPicPr>
          <p:cNvPr id="11" name="Picture 10"/>
          <p:cNvPicPr>
            <a:picLocks noChangeAspect="1"/>
          </p:cNvPicPr>
          <p:nvPr/>
        </p:nvPicPr>
        <p:blipFill rotWithShape="1">
          <a:blip r:embed="rId7"/>
          <a:srcRect l="26856" t="970" r="27343" b="-1"/>
          <a:stretch/>
        </p:blipFill>
        <p:spPr>
          <a:xfrm>
            <a:off x="712674" y="4011827"/>
            <a:ext cx="1034421" cy="2236573"/>
          </a:xfrm>
          <a:prstGeom prst="rect">
            <a:avLst/>
          </a:prstGeom>
        </p:spPr>
      </p:pic>
      <p:pic>
        <p:nvPicPr>
          <p:cNvPr id="12" name="Picture 11"/>
          <p:cNvPicPr>
            <a:picLocks noChangeAspect="1"/>
          </p:cNvPicPr>
          <p:nvPr/>
        </p:nvPicPr>
        <p:blipFill>
          <a:blip r:embed="rId8"/>
          <a:stretch>
            <a:fillRect/>
          </a:stretch>
        </p:blipFill>
        <p:spPr>
          <a:xfrm>
            <a:off x="2718000" y="4043224"/>
            <a:ext cx="1029704" cy="2205176"/>
          </a:xfrm>
          <a:prstGeom prst="rect">
            <a:avLst/>
          </a:prstGeom>
        </p:spPr>
      </p:pic>
      <p:pic>
        <p:nvPicPr>
          <p:cNvPr id="13" name="Picture 12"/>
          <p:cNvPicPr>
            <a:picLocks noChangeAspect="1"/>
          </p:cNvPicPr>
          <p:nvPr/>
        </p:nvPicPr>
        <p:blipFill rotWithShape="1">
          <a:blip r:embed="rId9"/>
          <a:srcRect l="38581" r="33649"/>
          <a:stretch/>
        </p:blipFill>
        <p:spPr>
          <a:xfrm>
            <a:off x="6886296" y="685800"/>
            <a:ext cx="1088682" cy="2205176"/>
          </a:xfrm>
          <a:prstGeom prst="rect">
            <a:avLst/>
          </a:prstGeom>
        </p:spPr>
      </p:pic>
    </p:spTree>
    <p:extLst>
      <p:ext uri="{BB962C8B-B14F-4D97-AF65-F5344CB8AC3E}">
        <p14:creationId xmlns:p14="http://schemas.microsoft.com/office/powerpoint/2010/main" val="3188277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166816"/>
            <a:ext cx="3200400" cy="1737360"/>
          </a:xfrm>
        </p:spPr>
        <p:txBody>
          <a:bodyPr/>
          <a:lstStyle/>
          <a:p>
            <a:pPr algn="ctr"/>
            <a:r>
              <a:rPr lang="en-US" dirty="0" smtClean="0"/>
              <a:t>Future chef</a:t>
            </a:r>
            <a:endParaRPr lang="en-US" dirty="0"/>
          </a:p>
        </p:txBody>
      </p:sp>
      <p:sp>
        <p:nvSpPr>
          <p:cNvPr id="4" name="Text Placeholder 3"/>
          <p:cNvSpPr>
            <a:spLocks noGrp="1"/>
          </p:cNvSpPr>
          <p:nvPr>
            <p:ph type="body" sz="half" idx="2"/>
          </p:nvPr>
        </p:nvSpPr>
        <p:spPr>
          <a:xfrm>
            <a:off x="8549640" y="2003029"/>
            <a:ext cx="3200400" cy="4854971"/>
          </a:xfrm>
        </p:spPr>
        <p:txBody>
          <a:bodyPr>
            <a:normAutofit fontScale="92500" lnSpcReduction="20000"/>
          </a:bodyPr>
          <a:lstStyle/>
          <a:p>
            <a:pPr algn="ctr"/>
            <a:r>
              <a:rPr lang="en-US" dirty="0" smtClean="0"/>
              <a:t>This year we had a record 15 contestants for Future Chef. The theme this year was “Healthy Mexican”.</a:t>
            </a:r>
            <a:endParaRPr lang="en-US" dirty="0"/>
          </a:p>
          <a:p>
            <a:pPr algn="ctr"/>
            <a:r>
              <a:rPr lang="en-US" dirty="0" smtClean="0"/>
              <a:t>This year we had best of categories with an overall winner</a:t>
            </a:r>
            <a:br>
              <a:rPr lang="en-US" dirty="0" smtClean="0"/>
            </a:br>
            <a:r>
              <a:rPr lang="en-US" dirty="0" smtClean="0"/>
              <a:t/>
            </a:r>
            <a:br>
              <a:rPr lang="en-US" dirty="0" smtClean="0"/>
            </a:br>
            <a:r>
              <a:rPr lang="en-US" dirty="0" smtClean="0"/>
              <a:t>The winning recipes for the categories were as follows:</a:t>
            </a:r>
          </a:p>
          <a:p>
            <a:r>
              <a:rPr lang="en-US" u="sng" dirty="0"/>
              <a:t>Originality</a:t>
            </a:r>
            <a:r>
              <a:rPr lang="en-US" dirty="0"/>
              <a:t>: </a:t>
            </a:r>
            <a:r>
              <a:rPr lang="en-US" dirty="0" err="1"/>
              <a:t>Sopresa</a:t>
            </a:r>
            <a:r>
              <a:rPr lang="en-US" dirty="0"/>
              <a:t> Soup by Apple </a:t>
            </a:r>
            <a:r>
              <a:rPr lang="en-US" dirty="0" err="1"/>
              <a:t>Rhuman</a:t>
            </a:r>
            <a:r>
              <a:rPr lang="en-US" dirty="0"/>
              <a:t> (2nd Grade)</a:t>
            </a:r>
          </a:p>
          <a:p>
            <a:r>
              <a:rPr lang="en-US" u="sng" dirty="0"/>
              <a:t>Easy Preparation: </a:t>
            </a:r>
            <a:r>
              <a:rPr lang="en-US" dirty="0"/>
              <a:t>Sweet Potato, Black Bean &amp; Chicken Quesadilla by </a:t>
            </a:r>
            <a:r>
              <a:rPr lang="en-US" dirty="0" err="1"/>
              <a:t>Treb</a:t>
            </a:r>
            <a:r>
              <a:rPr lang="en-US" dirty="0"/>
              <a:t> Lawley (5th grade)</a:t>
            </a:r>
          </a:p>
          <a:p>
            <a:r>
              <a:rPr lang="en-US" u="sng" dirty="0"/>
              <a:t>Healthy</a:t>
            </a:r>
            <a:r>
              <a:rPr lang="en-US" dirty="0"/>
              <a:t>: Salsa with Chips by Josue Martinez (3rd grade)</a:t>
            </a:r>
          </a:p>
          <a:p>
            <a:r>
              <a:rPr lang="en-US" u="sng" dirty="0"/>
              <a:t>Kid Friendly: </a:t>
            </a:r>
            <a:r>
              <a:rPr lang="en-US" dirty="0"/>
              <a:t>Doritos Taco Bake by Jamison Moultrie (3rd grade)</a:t>
            </a:r>
          </a:p>
          <a:p>
            <a:r>
              <a:rPr lang="en-US" u="sng" dirty="0"/>
              <a:t>Taste: </a:t>
            </a:r>
            <a:r>
              <a:rPr lang="en-US" dirty="0"/>
              <a:t>Chicken Tacos Lettuce Wrap with Mexican Corn by Winston Ann (4th grade</a:t>
            </a:r>
            <a:r>
              <a:rPr lang="en-US" dirty="0" smtClean="0"/>
              <a:t>)</a:t>
            </a:r>
            <a:endParaRPr lang="en-US" dirty="0"/>
          </a:p>
          <a:p>
            <a:r>
              <a:rPr lang="en-US" dirty="0" smtClean="0"/>
              <a:t>Our </a:t>
            </a:r>
            <a:r>
              <a:rPr lang="en-US" u="sng" dirty="0" smtClean="0"/>
              <a:t>GRAND PRIZE </a:t>
            </a:r>
            <a:r>
              <a:rPr lang="en-US" dirty="0" smtClean="0"/>
              <a:t>winner was 4</a:t>
            </a:r>
            <a:r>
              <a:rPr lang="en-US" baseline="30000" dirty="0" smtClean="0"/>
              <a:t>th</a:t>
            </a:r>
            <a:r>
              <a:rPr lang="en-US" dirty="0" smtClean="0"/>
              <a:t> grader Gina </a:t>
            </a:r>
            <a:r>
              <a:rPr lang="en-US" dirty="0" err="1" smtClean="0"/>
              <a:t>Ek</a:t>
            </a:r>
            <a:r>
              <a:rPr lang="en-US" dirty="0" smtClean="0"/>
              <a:t> with her fish tacos!</a:t>
            </a:r>
            <a:endParaRPr lang="en-US" dirty="0"/>
          </a:p>
          <a:p>
            <a:pPr algn="ctr"/>
            <a:endParaRPr lang="en-US" dirty="0"/>
          </a:p>
        </p:txBody>
      </p:sp>
      <p:pic>
        <p:nvPicPr>
          <p:cNvPr id="3" name="Picture 2"/>
          <p:cNvPicPr>
            <a:picLocks noChangeAspect="1"/>
          </p:cNvPicPr>
          <p:nvPr/>
        </p:nvPicPr>
        <p:blipFill>
          <a:blip r:embed="rId2"/>
          <a:stretch>
            <a:fillRect/>
          </a:stretch>
        </p:blipFill>
        <p:spPr>
          <a:xfrm>
            <a:off x="9647814" y="115342"/>
            <a:ext cx="1004052" cy="1225507"/>
          </a:xfrm>
          <a:prstGeom prst="rect">
            <a:avLst/>
          </a:prstGeom>
        </p:spPr>
      </p:pic>
      <p:pic>
        <p:nvPicPr>
          <p:cNvPr id="5" name="Picture 4"/>
          <p:cNvPicPr>
            <a:picLocks noChangeAspect="1"/>
          </p:cNvPicPr>
          <p:nvPr/>
        </p:nvPicPr>
        <p:blipFill>
          <a:blip r:embed="rId3"/>
          <a:stretch>
            <a:fillRect/>
          </a:stretch>
        </p:blipFill>
        <p:spPr>
          <a:xfrm>
            <a:off x="670314" y="1035496"/>
            <a:ext cx="7020426" cy="4680284"/>
          </a:xfrm>
          <a:prstGeom prst="rect">
            <a:avLst/>
          </a:prstGeom>
        </p:spPr>
      </p:pic>
    </p:spTree>
    <p:extLst>
      <p:ext uri="{BB962C8B-B14F-4D97-AF65-F5344CB8AC3E}">
        <p14:creationId xmlns:p14="http://schemas.microsoft.com/office/powerpoint/2010/main" val="25693843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0"/>
            <a:ext cx="3200400" cy="1737360"/>
          </a:xfrm>
        </p:spPr>
        <p:txBody>
          <a:bodyPr/>
          <a:lstStyle/>
          <a:p>
            <a:pPr algn="ctr"/>
            <a:r>
              <a:rPr lang="en-US" dirty="0" err="1" smtClean="0"/>
              <a:t>FINe</a:t>
            </a:r>
            <a:r>
              <a:rPr lang="en-US" dirty="0" smtClean="0"/>
              <a:t> dining at </a:t>
            </a:r>
            <a:r>
              <a:rPr lang="en-US" dirty="0" err="1" smtClean="0"/>
              <a:t>wis</a:t>
            </a:r>
            <a:endParaRPr lang="en-US" dirty="0"/>
          </a:p>
        </p:txBody>
      </p:sp>
      <p:sp>
        <p:nvSpPr>
          <p:cNvPr id="4" name="Text Placeholder 3"/>
          <p:cNvSpPr>
            <a:spLocks noGrp="1"/>
          </p:cNvSpPr>
          <p:nvPr>
            <p:ph type="body" sz="half" idx="2"/>
          </p:nvPr>
        </p:nvSpPr>
        <p:spPr>
          <a:xfrm>
            <a:off x="8549640" y="2010033"/>
            <a:ext cx="3200400" cy="4053016"/>
          </a:xfrm>
        </p:spPr>
        <p:txBody>
          <a:bodyPr>
            <a:normAutofit lnSpcReduction="10000"/>
          </a:bodyPr>
          <a:lstStyle/>
          <a:p>
            <a:r>
              <a:rPr lang="en-US" dirty="0" smtClean="0"/>
              <a:t>We were excited to host this years Fine Dining in the Library with Rachel Volk’s classroom</a:t>
            </a:r>
          </a:p>
          <a:p>
            <a:r>
              <a:rPr lang="en-US" dirty="0" smtClean="0"/>
              <a:t>Our Sodexo regional Chef, Chef Dave came down to create an exquisite meal consisting of BBQ Chicken Pull </a:t>
            </a:r>
            <a:r>
              <a:rPr lang="en-US" dirty="0" err="1" smtClean="0"/>
              <a:t>Aparts</a:t>
            </a:r>
            <a:r>
              <a:rPr lang="en-US" dirty="0" smtClean="0"/>
              <a:t>, </a:t>
            </a:r>
            <a:r>
              <a:rPr lang="en-US" dirty="0"/>
              <a:t>Grilled Chicken Parmesan Cauliflower Risotto with Basil </a:t>
            </a:r>
            <a:r>
              <a:rPr lang="en-US" dirty="0" err="1" smtClean="0"/>
              <a:t>Oiln</a:t>
            </a:r>
            <a:r>
              <a:rPr lang="en-US" dirty="0" smtClean="0"/>
              <a:t> and a Chocolate Mousse with fresh berries and mango pearls</a:t>
            </a:r>
          </a:p>
          <a:p>
            <a:r>
              <a:rPr lang="en-US" dirty="0" smtClean="0"/>
              <a:t>The students (and adults) enjoyed their fine dining meal and a chance to use their manners as well.</a:t>
            </a:r>
          </a:p>
          <a:p>
            <a:r>
              <a:rPr lang="en-US" dirty="0"/>
              <a:t/>
            </a:r>
            <a:br>
              <a:rPr lang="en-US" dirty="0"/>
            </a:br>
            <a:r>
              <a:rPr lang="en-US" dirty="0" smtClean="0"/>
              <a:t>We are looking forward to extending this program to make it even bigger next year!</a:t>
            </a:r>
            <a:endParaRPr lang="en-US" dirty="0"/>
          </a:p>
        </p:txBody>
      </p:sp>
      <p:pic>
        <p:nvPicPr>
          <p:cNvPr id="4098" name="Picture 2" descr="waite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9" y="0"/>
            <a:ext cx="846138" cy="14001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2" descr="waite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5801" y="5362960"/>
            <a:ext cx="841820" cy="139388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7"/>
          <p:cNvPicPr>
            <a:picLocks noChangeAspect="1"/>
          </p:cNvPicPr>
          <p:nvPr/>
        </p:nvPicPr>
        <p:blipFill>
          <a:blip r:embed="rId3"/>
          <a:stretch>
            <a:fillRect/>
          </a:stretch>
        </p:blipFill>
        <p:spPr>
          <a:xfrm>
            <a:off x="1018674" y="560171"/>
            <a:ext cx="3997412" cy="2664941"/>
          </a:xfrm>
          <a:prstGeom prst="rect">
            <a:avLst/>
          </a:prstGeom>
        </p:spPr>
      </p:pic>
      <p:pic>
        <p:nvPicPr>
          <p:cNvPr id="11" name="Picture 10"/>
          <p:cNvPicPr>
            <a:picLocks noChangeAspect="1"/>
          </p:cNvPicPr>
          <p:nvPr/>
        </p:nvPicPr>
        <p:blipFill>
          <a:blip r:embed="rId4"/>
          <a:stretch>
            <a:fillRect/>
          </a:stretch>
        </p:blipFill>
        <p:spPr>
          <a:xfrm>
            <a:off x="1018674" y="3511377"/>
            <a:ext cx="3997412" cy="2739081"/>
          </a:xfrm>
          <a:prstGeom prst="rect">
            <a:avLst/>
          </a:prstGeom>
        </p:spPr>
      </p:pic>
      <p:pic>
        <p:nvPicPr>
          <p:cNvPr id="10" name="Picture 9"/>
          <p:cNvPicPr>
            <a:picLocks noChangeAspect="1"/>
          </p:cNvPicPr>
          <p:nvPr/>
        </p:nvPicPr>
        <p:blipFill>
          <a:blip r:embed="rId5"/>
          <a:stretch>
            <a:fillRect/>
          </a:stretch>
        </p:blipFill>
        <p:spPr>
          <a:xfrm>
            <a:off x="4476874" y="2261218"/>
            <a:ext cx="3629626" cy="2393160"/>
          </a:xfrm>
          <a:prstGeom prst="rect">
            <a:avLst/>
          </a:prstGeom>
        </p:spPr>
      </p:pic>
    </p:spTree>
    <p:extLst>
      <p:ext uri="{BB962C8B-B14F-4D97-AF65-F5344CB8AC3E}">
        <p14:creationId xmlns:p14="http://schemas.microsoft.com/office/powerpoint/2010/main" val="1270033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342048"/>
            <a:ext cx="3200400" cy="1737360"/>
          </a:xfrm>
        </p:spPr>
        <p:txBody>
          <a:bodyPr/>
          <a:lstStyle/>
          <a:p>
            <a:pPr algn="ctr"/>
            <a:r>
              <a:rPr lang="en-US" dirty="0" smtClean="0"/>
              <a:t>KITCHEN MANAGER RETREAT!</a:t>
            </a:r>
            <a:endParaRPr lang="en-US" dirty="0"/>
          </a:p>
        </p:txBody>
      </p:sp>
      <p:sp>
        <p:nvSpPr>
          <p:cNvPr id="4" name="Text Placeholder 3"/>
          <p:cNvSpPr>
            <a:spLocks noGrp="1"/>
          </p:cNvSpPr>
          <p:nvPr>
            <p:ph type="body" sz="half" idx="2"/>
          </p:nvPr>
        </p:nvSpPr>
        <p:spPr/>
        <p:txBody>
          <a:bodyPr/>
          <a:lstStyle/>
          <a:p>
            <a:r>
              <a:rPr lang="en-US" dirty="0" smtClean="0"/>
              <a:t>This year we all traveled to Lakewood for our annual Kitchen Managers retreat!</a:t>
            </a:r>
            <a:br>
              <a:rPr lang="en-US" dirty="0" smtClean="0"/>
            </a:br>
            <a:endParaRPr lang="en-US" dirty="0" smtClean="0"/>
          </a:p>
          <a:p>
            <a:r>
              <a:rPr lang="en-US" dirty="0" smtClean="0"/>
              <a:t>This is an opportunity for everyone to connect with their peers across the state and learn new things.</a:t>
            </a:r>
          </a:p>
          <a:p>
            <a:endParaRPr lang="en-US" dirty="0"/>
          </a:p>
          <a:p>
            <a:r>
              <a:rPr lang="en-US" dirty="0" smtClean="0"/>
              <a:t>We tried different vendor samples, marketing tips, show cases and cooking demonstrations and classes!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19" y="2917496"/>
            <a:ext cx="6559438" cy="3689684"/>
          </a:xfrm>
          <a:prstGeom prst="rect">
            <a:avLst/>
          </a:prstGeom>
        </p:spPr>
      </p:pic>
      <p:pic>
        <p:nvPicPr>
          <p:cNvPr id="5" name="Picture 4"/>
          <p:cNvPicPr>
            <a:picLocks noChangeAspect="1"/>
          </p:cNvPicPr>
          <p:nvPr/>
        </p:nvPicPr>
        <p:blipFill>
          <a:blip r:embed="rId3"/>
          <a:stretch>
            <a:fillRect/>
          </a:stretch>
        </p:blipFill>
        <p:spPr>
          <a:xfrm>
            <a:off x="120993" y="680857"/>
            <a:ext cx="2177879" cy="1742303"/>
          </a:xfrm>
          <a:prstGeom prst="rect">
            <a:avLst/>
          </a:prstGeom>
        </p:spPr>
      </p:pic>
      <p:pic>
        <p:nvPicPr>
          <p:cNvPr id="6" name="Picture 5"/>
          <p:cNvPicPr>
            <a:picLocks noChangeAspect="1"/>
          </p:cNvPicPr>
          <p:nvPr/>
        </p:nvPicPr>
        <p:blipFill>
          <a:blip r:embed="rId4"/>
          <a:stretch>
            <a:fillRect/>
          </a:stretch>
        </p:blipFill>
        <p:spPr>
          <a:xfrm>
            <a:off x="2607481" y="680857"/>
            <a:ext cx="2613455" cy="1742303"/>
          </a:xfrm>
          <a:prstGeom prst="rect">
            <a:avLst/>
          </a:prstGeom>
        </p:spPr>
      </p:pic>
      <p:pic>
        <p:nvPicPr>
          <p:cNvPr id="7" name="Picture 6"/>
          <p:cNvPicPr>
            <a:picLocks noChangeAspect="1"/>
          </p:cNvPicPr>
          <p:nvPr/>
        </p:nvPicPr>
        <p:blipFill>
          <a:blip r:embed="rId5"/>
          <a:stretch>
            <a:fillRect/>
          </a:stretch>
        </p:blipFill>
        <p:spPr>
          <a:xfrm>
            <a:off x="5529545" y="684151"/>
            <a:ext cx="2613455" cy="1742303"/>
          </a:xfrm>
          <a:prstGeom prst="rect">
            <a:avLst/>
          </a:prstGeom>
        </p:spPr>
      </p:pic>
    </p:spTree>
    <p:extLst>
      <p:ext uri="{BB962C8B-B14F-4D97-AF65-F5344CB8AC3E}">
        <p14:creationId xmlns:p14="http://schemas.microsoft.com/office/powerpoint/2010/main" val="640063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9770</TotalTime>
  <Words>530</Words>
  <Application>Microsoft Office PowerPoint</Application>
  <PresentationFormat>Widescreen</PresentationFormat>
  <Paragraphs>58</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Algerian</vt:lpstr>
      <vt:lpstr>Chiller</vt:lpstr>
      <vt:lpstr>Forte</vt:lpstr>
      <vt:lpstr>Lucida Handwriting</vt:lpstr>
      <vt:lpstr>Rockwell</vt:lpstr>
      <vt:lpstr>Rockwell Condensed</vt:lpstr>
      <vt:lpstr>Wingdings</vt:lpstr>
      <vt:lpstr>Wood Type</vt:lpstr>
      <vt:lpstr>NUTRITION SERVICE HIGHLIGHTS sy 18-19</vt:lpstr>
      <vt:lpstr>Chef in the classroom</vt:lpstr>
      <vt:lpstr>HOLIDAY FUN!</vt:lpstr>
      <vt:lpstr>Captured wms</vt:lpstr>
      <vt:lpstr>FREE BREAKFAST WEEK!</vt:lpstr>
      <vt:lpstr>Getting saucy at woodland high school</vt:lpstr>
      <vt:lpstr>Future chef</vt:lpstr>
      <vt:lpstr>FINe dining at wis</vt:lpstr>
      <vt:lpstr>KITCHEN MANAGER RETREAT!</vt:lpstr>
      <vt:lpstr>Plans for next year…</vt:lpstr>
    </vt:vector>
  </TitlesOfParts>
  <Company>Woodland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SERVICE HIGHLIGHTS sy 17-18</dc:title>
  <dc:creator>Perry, Laura</dc:creator>
  <cp:lastModifiedBy>Perry, Laura</cp:lastModifiedBy>
  <cp:revision>37</cp:revision>
  <dcterms:created xsi:type="dcterms:W3CDTF">2018-06-20T15:10:47Z</dcterms:created>
  <dcterms:modified xsi:type="dcterms:W3CDTF">2019-06-21T17:19:29Z</dcterms:modified>
</cp:coreProperties>
</file>